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287" r:id="rId15"/>
    <p:sldId id="288" r:id="rId16"/>
    <p:sldId id="316" r:id="rId17"/>
    <p:sldId id="311" r:id="rId18"/>
    <p:sldId id="304" r:id="rId19"/>
    <p:sldId id="313" r:id="rId20"/>
    <p:sldId id="291" r:id="rId21"/>
    <p:sldId id="295" r:id="rId22"/>
    <p:sldId id="289" r:id="rId23"/>
    <p:sldId id="290" r:id="rId24"/>
    <p:sldId id="296" r:id="rId25"/>
    <p:sldId id="297" r:id="rId26"/>
    <p:sldId id="292" r:id="rId27"/>
    <p:sldId id="294" r:id="rId28"/>
    <p:sldId id="314" r:id="rId29"/>
    <p:sldId id="315" r:id="rId30"/>
    <p:sldId id="317" r:id="rId31"/>
    <p:sldId id="305" r:id="rId32"/>
    <p:sldId id="310" r:id="rId33"/>
    <p:sldId id="306" r:id="rId34"/>
    <p:sldId id="269" r:id="rId35"/>
    <p:sldId id="309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9/10/2022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24575,'798'0'0,"-749"3"0,0 3 0,-1 1 0,1 3 0,79 27 0,-112-31 0,-1 0 0,0 1 0,0 1 0,0 1 0,-1 0 0,-1 1 0,1 0 0,-2 1 0,1 0 0,-2 1 0,0 1 0,17 23 0,-23-23 0,0 1 0,-1 0 0,0 0 0,-1 1 0,-1-1 0,0 1 0,-1 27 0,3 18 0,5 64 0,-8 164 0,-3-126 0,-1 261 0,6 464 0,9-734 0,60 291 0,-6-72 0,-50-235 0,17 113 0,-15-130 0,3 172 0,-23 125 0,-1-151 0,0 3 0,7 272 0,6-404 0,3 66 0,-12-177 0,2 0 0,0 0 0,13 45 0,-8-42 0,-2 0 0,4 47 0,-9 390 0,-3-222 0,4-27 0,-5 235 0,-20-255 0,-1 39 0,15-46 0,-43 236 0,4-87 0,-29 160 0,59-406 0,5 0 0,-3 165 0,4-38 0,1 0 0,27 223 0,-7-352 0,5 0 0,45 162 0,13-50 0,-65-174 0,-1 0 0,-2 1 0,0 0 0,-2 0 0,-3 40 0,6 71 0,10-37 0,-6-50 0,-2 1 0,0 58 0,-9-22 0,4 145 0,9-171 0,0 17 0,-9-34 0,0-18 0,-1 0 0,-2 1 0,-4 31 0,3-59 0,1 1 0,-1-1 0,1 0 0,-1 0 0,0 0 0,0 0 0,0-1 0,-1 1 0,1-1 0,-1 1 0,1-1 0,-1 0 0,0 0 0,0 0 0,0 0 0,0 0 0,0-1 0,0 1 0,-1-1 0,1 0 0,0 0 0,-1 0 0,-4 0 0,-14 4 0,0-1 0,-31 1 0,41-4 0,-74 2 0,-1-3 0,1-5 0,-107-18 0,95 3 0,66 12 0,0 2 0,0 1 0,-43-1 0,-410 8-1365,455-2-5461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24575,'63'0'0,"55"-1"0,204 25 0,662 123 0,-772-117 0,451 67 0,-519-70 0,220 28 0,181 23 0,41 11 0,-260-42 0,192-2 0,-164-19 0,5 27 0,-50-15 0,202 20 0,25 15 0,-367-45 0,170 30 0,520 59 0,-746-111 0,273 28 0,112 57 0,-338-64 0,259 35 0,162 22 0,-209-27 0,-281-44 0,129 15 0,179 25 0,-265-31 0,-48-13 0,116-2 0,-11-2 0,-22 16 0,-22-2 0,438 32 0,-521-42 0,64 17 0,-67-12 0,81 8 0,245 30 0,-54-7 0,20 31 0,-273-60 0,156 24 0,-85-26-1365,-123-9-5461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2655 24575,'12'-8'0,"0"0"0,0 1 0,0 0 0,1 1 0,0 0 0,0 1 0,0 1 0,1 0 0,14-2 0,1-2 0,987-285 0,-768 223 0,303-79 0,-243 68 0,-18 4 0,312-42 0,-306 81 0,338-90 0,-183 10 0,188-54 0,324-121 0,-951 289 0,122-40 0,274-53 0,-224 73 0,194-31 0,172-28 0,-157 26 0,125-3 0,-199 16 0,-114 12 0,-27 7 0,346-32 0,59 54 0,-111 4 0,-130-24 0,-7 0 0,-44 25 0,162-8 0,14-55 0,-250 23 0,114-15 0,566-84 0,-768 112 0,157-38 0,-168 35-1365,-68 20-5461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50,'641'0,"-621"-2,1 0,-1-1,1-1,26-9,-26 6,1 1,0 2,35-4,-32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10,'981'0,"-927"-4,-34-1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8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3,'212'-2,"221"5,-320 8,39 1,-116-12,-3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0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1,'1002'0,"-981"0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71,'21'-1,"0"-1,39-10,2 0,97-2,211 8,-285 7,-55-3,51-8,12-1,-31 10,-38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1,'25'1,"0"2,0 0,41 13,-37-9,61 8,18-4,86 3,-155-12,62 10,-31-2,-2 4,-48-11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1,'36'1,"46"9,22 1,-86-10,25-1,-1 2,0 3,74 16,-66-11,1-3,0-2,0-2,100-7,-27 1,-102 3,-3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0,'2122'0,"-2095"2,1 1,0 1,40 12,38 5,-86-19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1463 24575,'1'-1'0,"-1"0"0,1-1 0,-1 1 0,1 0 0,-1 0 0,1 0 0,0 0 0,0 0 0,-1 0 0,1 1 0,0-1 0,0 0 0,0 0 0,0 1 0,0-1 0,0 0 0,0 1 0,0-1 0,1 1 0,-1-1 0,0 1 0,0 0 0,0-1 0,0 1 0,1 0 0,-1 0 0,0 0 0,2 0 0,43-3 0,-39 2 0,27 0 0,76-3 0,145-23 0,286-45 0,-138 23 0,6 7 0,-166 21 0,213-33 0,267-24 0,-506 58 0,326-73 0,-517 87 0,55-13 0,86-8 0,130-15 0,-105 13 0,29-13 0,44-5 0,159-15 0,-62 6 0,-152 26 0,117-12 0,-61 13 0,-85 7 0,-58 8 0,222-14 0,204 27 0,-255 2 0,-268-2 0,-1-2 0,0 0 0,44-13 0,30-5 0,-32 12 0,630-55 0,-615 62 0,0-5 0,95-19 0,-54 12 0,-85 12 0,62-13 0,311-49 0,-254 44 0,129-16 0,316-51 0,-517 65 0,-57 13 0,0 2 0,36-4 0,-31 6-275,0-1-1,51-17 1,-72 20-264,13-4-6287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24575,'4'0'0,"6"0"0,8 0 0,9 0 0,8 0 0,11 0 0,4 4 0,-1 1 0,-6 0 0,-6-1 0,-6-1 0,-3-1 0,-3-1 0,-6-1-8191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24575,'4'-4'0,"6"-1"0,4-4 0,0-4 0,2 0 0,2-6 0,-2-4 0,0 3 0,-2 0 0,0 4 0,-2 0 0,-4 0 0,2-3 0,2 3 0,0 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1 24575,'-1185'0'0,"1168"0"0,-2 0 0,0 0 0,0 1 0,-30 6 0,44-6 0,0 0 0,1 1 0,-1-1 0,0 1 0,1 0 0,-1 0 0,1 1 0,0-1 0,-1 1 0,1 0 0,1 0 0,-1 1 0,0-1 0,1 1 0,0-1 0,0 1 0,0 0 0,-5 9 0,3 0 0,0 1 0,0 0 0,2 0 0,-1 0 0,2 1 0,0-1 0,0 21 0,7 112 0,-1-80 0,23 355 0,-2-29 0,-19-200 0,26 300 0,1-297 0,-12-79 0,9 149 0,-7 668 0,-24 72 0,-3-925 0,-25 141 0,0-4 0,-14 71 0,21-164 0,10-21 0,5 0 0,9 144 0,2-92 0,-4-144 0,15 526 0,-7-302 0,-7-133 0,5 0 0,25 137 0,-10-136 0,-5 1 0,4 117 0,-21 237 0,2 46 0,11-365 0,52 236 0,-51-312 0,42 151 0,7 42 0,-32 16 0,-23-175 0,38 183 0,-28-217 0,-2 1 0,-4 0 0,-2 1 0,0 73 0,-7 104 0,-5 177 0,-3-379 0,-2 0 0,-1 0 0,-2-1 0,-18 44 0,5-14 0,-60 150 0,-4 14 0,77-196 0,1 1 0,2 0 0,1 1 0,-1 51 0,7-62 0,6 60 0,-3-79 0,0 1 0,0-1 0,1 1 0,1-1 0,0 0 0,0-1 0,1 1 0,0-1 0,7 10 0,-1-5 0,1-1 0,1 0 0,0 0 0,0-1 0,1-1 0,1-1 0,0 0 0,0 0 0,1-2 0,0 0 0,1 0 0,0-2 0,0 0 0,0-1 0,32 5 0,22 0 0,0-3 0,119-4 0,-123-4 0,131 2 0,553-8 0,-460-14 44,159-2-1453,-427 23-5417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9/10/2022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1.png"/><Relationship Id="rId18" Type="http://schemas.openxmlformats.org/officeDocument/2006/relationships/customXml" Target="../ink/ink20.xml"/><Relationship Id="rId3" Type="http://schemas.openxmlformats.org/officeDocument/2006/relationships/image" Target="../media/image36.png"/><Relationship Id="rId7" Type="http://schemas.openxmlformats.org/officeDocument/2006/relationships/image" Target="../media/image38.png"/><Relationship Id="rId12" Type="http://schemas.openxmlformats.org/officeDocument/2006/relationships/customXml" Target="../ink/ink17.xml"/><Relationship Id="rId17" Type="http://schemas.openxmlformats.org/officeDocument/2006/relationships/image" Target="../media/image43.png"/><Relationship Id="rId2" Type="http://schemas.openxmlformats.org/officeDocument/2006/relationships/image" Target="../media/image35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6.xml"/><Relationship Id="rId19" Type="http://schemas.openxmlformats.org/officeDocument/2006/relationships/image" Target="../media/image44.png"/><Relationship Id="rId4" Type="http://schemas.openxmlformats.org/officeDocument/2006/relationships/customXml" Target="../ink/ink13.xml"/><Relationship Id="rId9" Type="http://schemas.openxmlformats.org/officeDocument/2006/relationships/image" Target="../media/image39.png"/><Relationship Id="rId1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1.tmp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tmp"/><Relationship Id="rId2" Type="http://schemas.openxmlformats.org/officeDocument/2006/relationships/image" Target="../media/image58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11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7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mp"/><Relationship Id="rId2" Type="http://schemas.openxmlformats.org/officeDocument/2006/relationships/image" Target="../media/image12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6.tmp"/><Relationship Id="rId5" Type="http://schemas.openxmlformats.org/officeDocument/2006/relationships/image" Target="../media/image15.tmp"/><Relationship Id="rId4" Type="http://schemas.openxmlformats.org/officeDocument/2006/relationships/image" Target="../media/image14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431283"/>
            <a:ext cx="4832473" cy="5248917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/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/>
              <a:t>Sample size: 6,394</a:t>
            </a:r>
          </a:p>
          <a:p>
            <a:r>
              <a:rPr lang="en-US" sz="1700" b="1" dirty="0"/>
              <a:t>Total Variables: 217</a:t>
            </a:r>
          </a:p>
          <a:p>
            <a:r>
              <a:rPr lang="en-US" sz="1700" b="1" dirty="0"/>
              <a:t>Key variables used:</a:t>
            </a:r>
          </a:p>
          <a:p>
            <a:pPr lvl="1"/>
            <a:r>
              <a:rPr lang="en-US" sz="1500" b="1" dirty="0" err="1"/>
              <a:t>FWBscore</a:t>
            </a:r>
            <a:r>
              <a:rPr lang="en-US" sz="1500" b="1" dirty="0"/>
              <a:t> – financial well-being score</a:t>
            </a:r>
          </a:p>
          <a:p>
            <a:pPr lvl="1"/>
            <a:r>
              <a:rPr lang="en-US" sz="1500" b="1" dirty="0" err="1"/>
              <a:t>FSscore</a:t>
            </a:r>
            <a:r>
              <a:rPr lang="en-US" sz="1500" b="1" dirty="0"/>
              <a:t> – financial skill score</a:t>
            </a:r>
          </a:p>
          <a:p>
            <a:pPr lvl="1"/>
            <a:r>
              <a:rPr lang="en-US" sz="1500" b="1" dirty="0"/>
              <a:t>FS1_7 – can make myself save</a:t>
            </a:r>
          </a:p>
          <a:p>
            <a:pPr lvl="1"/>
            <a:r>
              <a:rPr lang="en-US" sz="1500" b="1" dirty="0"/>
              <a:t>SAVINGSRANGES – current money saved</a:t>
            </a:r>
          </a:p>
          <a:p>
            <a:pPr lvl="1"/>
            <a:r>
              <a:rPr lang="en-US" sz="1500" b="1" dirty="0"/>
              <a:t>PAREDUC – parent’s highest education</a:t>
            </a:r>
          </a:p>
          <a:p>
            <a:pPr lvl="1"/>
            <a:r>
              <a:rPr lang="en-US" sz="1500" b="1" dirty="0"/>
              <a:t>PPINCIMP – participant’s current household income</a:t>
            </a:r>
          </a:p>
          <a:p>
            <a:pPr lvl="1"/>
            <a:r>
              <a:rPr lang="en-US" sz="1500" b="1" dirty="0"/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Helvetica Neue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Helvetica Neue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Helvetica Neue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Helvetica Neue"/>
              </a:rPr>
              <a:t>PEM - Everyone has a fair chance at moving up the economic ladder</a:t>
            </a:r>
            <a:endParaRPr lang="en-US" sz="1500" b="1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Well-Being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AE9-D6C2-170F-A22B-9B0CDDC22BF8}"/>
              </a:ext>
            </a:extLst>
          </p:cNvPr>
          <p:cNvSpPr txBox="1"/>
          <p:nvPr/>
        </p:nvSpPr>
        <p:spPr>
          <a:xfrm>
            <a:off x="444500" y="103409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The CFPB Financial Well-Being Scale consists of 10 items.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19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Georgia" panose="02040502050405020303" pitchFamily="18" charset="0"/>
              </a:rPr>
              <a:t>An individual’s responses to each of the 10 items in the scale are converted into a single score.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CBD3-5B77-FF3F-D269-9199250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" y="2221878"/>
            <a:ext cx="1026938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Well-being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E1FD6-F52E-F8E4-03EF-6D040937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0" y="1736356"/>
            <a:ext cx="8621129" cy="385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Min: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Max: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Mean: 56.08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Median: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03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skill scale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Max: 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Mean: 50.78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Median: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Basic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1BC56-0BF5-4DE3-3A1B-B757513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6" y="1581166"/>
            <a:ext cx="8829765" cy="39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RStudio</a:t>
            </a:r>
          </a:p>
          <a:p>
            <a:r>
              <a:rPr lang="en-US" dirty="0" err="1"/>
              <a:t>Jupyter</a:t>
            </a:r>
            <a:r>
              <a:rPr lang="en-US" dirty="0"/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One-Way Between Subject ANOVA</a:t>
            </a:r>
          </a:p>
          <a:p>
            <a:r>
              <a:rPr lang="en-US" dirty="0"/>
              <a:t>Independent Chi-Square</a:t>
            </a:r>
          </a:p>
          <a:p>
            <a:r>
              <a:rPr lang="en-US" dirty="0"/>
              <a:t>Pearson's product-moment correlation</a:t>
            </a:r>
          </a:p>
          <a:p>
            <a:r>
              <a:rPr lang="en-US" dirty="0"/>
              <a:t>K nearest neighbors prediction</a:t>
            </a:r>
          </a:p>
          <a:p>
            <a:endParaRPr lang="en-US" dirty="0"/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Sub-setting (selecting only the needed variables into a new dataset</a:t>
            </a:r>
          </a:p>
          <a:p>
            <a:r>
              <a:rPr lang="en-US" dirty="0"/>
              <a:t>Filtering (removing unwanted values like negative values form the dataset)</a:t>
            </a:r>
          </a:p>
          <a:p>
            <a:r>
              <a:rPr lang="en-US" dirty="0"/>
              <a:t>Removing NA or missing values</a:t>
            </a:r>
          </a:p>
          <a:p>
            <a:r>
              <a:rPr lang="en-US" dirty="0"/>
              <a:t>Recoding</a:t>
            </a:r>
          </a:p>
          <a:p>
            <a:r>
              <a:rPr lang="en-US" dirty="0"/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800" b="1" u="sng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93616" y="1078456"/>
            <a:ext cx="10360402" cy="5755422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Evaluation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Q1. How does the Financial Skill score correlate to the Financial Wellness scale score?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Q3. How does PAREDUC Influence current income PPINCIMP?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Q5. How does the </a:t>
            </a:r>
            <a:r>
              <a:rPr lang="en-US" sz="2000" dirty="0" err="1"/>
              <a:t>FWBscore</a:t>
            </a:r>
            <a:r>
              <a:rPr lang="en-US" sz="2000" dirty="0"/>
              <a:t> compare between the top third and bottom third income brackets?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Q6. </a:t>
            </a:r>
            <a:r>
              <a:rPr lang="en-US" sz="2400" b="1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CHANGEABLE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ABSORBSHOCK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SELFCONTROL_3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b="1" dirty="0">
                <a:solidFill>
                  <a:schemeClr val="bg1"/>
                </a:solidFill>
              </a:rPr>
              <a:t>PPEDUC</a:t>
            </a:r>
            <a:endParaRPr lang="en-US" sz="16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Wellness scale score?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90AAFA-6881-35EF-D9C0-965D64616B6E}"/>
              </a:ext>
            </a:extLst>
          </p:cNvPr>
          <p:cNvGrpSpPr/>
          <p:nvPr/>
        </p:nvGrpSpPr>
        <p:grpSpPr>
          <a:xfrm>
            <a:off x="614823" y="1836158"/>
            <a:ext cx="6565122" cy="4562807"/>
            <a:chOff x="631601" y="1752268"/>
            <a:chExt cx="6565122" cy="45628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B951B-36B3-E561-AB29-2C3800BD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1" y="2136320"/>
              <a:ext cx="6565122" cy="22988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FD5DD2-6B1D-3367-AE3A-69A923E6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1" y="1752268"/>
              <a:ext cx="6565122" cy="3840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012959-E018-38D7-68DF-FB8F2FFB1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01" y="4435194"/>
              <a:ext cx="6565122" cy="187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0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Q1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2" y="1262350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49% - Medium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</a:rPr>
              <a:t>44% - Medium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14:cNvPr>
              <p14:cNvContentPartPr/>
              <p14:nvPr/>
            </p14:nvContentPartPr>
            <p14:xfrm>
              <a:off x="144040" y="1777769"/>
              <a:ext cx="956880" cy="4607640"/>
            </p14:xfrm>
          </p:contentPart>
        </mc:Choice>
        <mc:Fallback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40" y="1769129"/>
                <a:ext cx="974520" cy="46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14:cNvPr>
              <p14:cNvContentPartPr/>
              <p14:nvPr/>
            </p14:nvContentPartPr>
            <p14:xfrm>
              <a:off x="2843680" y="1728089"/>
              <a:ext cx="596880" cy="4623120"/>
            </p14:xfrm>
          </p:contentPart>
        </mc:Choice>
        <mc:Fallback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040" y="1719089"/>
                <a:ext cx="61452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14:cNvPr>
              <p14:cNvContentPartPr/>
              <p14:nvPr/>
            </p14:nvContentPartPr>
            <p14:xfrm>
              <a:off x="3523000" y="2096729"/>
              <a:ext cx="5399640" cy="71964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360" y="2087729"/>
                <a:ext cx="5417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14:cNvPr>
              <p14:cNvContentPartPr/>
              <p14:nvPr/>
            </p14:nvContentPartPr>
            <p14:xfrm>
              <a:off x="3606880" y="3993569"/>
              <a:ext cx="5379840" cy="956160"/>
            </p14:xfrm>
          </p:contentPart>
        </mc:Choice>
        <mc:Fallback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7880" y="3984929"/>
                <a:ext cx="5397480" cy="9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</a:t>
            </a:r>
            <a:r>
              <a:rPr lang="en-US" dirty="0" err="1"/>
              <a:t>Crosstable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696D-1256-FDBC-F2A0-B2E173DD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" y="1171896"/>
            <a:ext cx="1981459" cy="131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FEC8B-D11B-AD97-8F66-B7E06FAD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23" y="1171895"/>
            <a:ext cx="9771743" cy="527025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14:cNvPr>
              <p14:cNvContentPartPr/>
              <p14:nvPr/>
            </p14:nvContentPartPr>
            <p14:xfrm>
              <a:off x="4060120" y="2331089"/>
              <a:ext cx="330480" cy="1800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6120" y="2223449"/>
                <a:ext cx="438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14:cNvPr>
              <p14:cNvContentPartPr/>
              <p14:nvPr/>
            </p14:nvContentPartPr>
            <p14:xfrm>
              <a:off x="5125360" y="2311649"/>
              <a:ext cx="380160" cy="36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1360" y="2204009"/>
                <a:ext cx="4878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14:cNvPr>
              <p14:cNvContentPartPr/>
              <p14:nvPr/>
            </p14:nvContentPartPr>
            <p14:xfrm>
              <a:off x="4051840" y="3228569"/>
              <a:ext cx="352800" cy="97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7840" y="3120929"/>
                <a:ext cx="460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14:cNvPr>
              <p14:cNvContentPartPr/>
              <p14:nvPr/>
            </p14:nvContentPartPr>
            <p14:xfrm>
              <a:off x="5100160" y="3195809"/>
              <a:ext cx="369000" cy="360"/>
            </p14:xfrm>
          </p:contentPart>
        </mc:Choice>
        <mc:Fallback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6520" y="3088169"/>
                <a:ext cx="47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14:cNvPr>
              <p14:cNvContentPartPr/>
              <p14:nvPr/>
            </p14:nvContentPartPr>
            <p14:xfrm>
              <a:off x="5083600" y="4109849"/>
              <a:ext cx="384840" cy="2592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9600" y="4002209"/>
                <a:ext cx="492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14:cNvPr>
              <p14:cNvContentPartPr/>
              <p14:nvPr/>
            </p14:nvContentPartPr>
            <p14:xfrm>
              <a:off x="4084960" y="4076729"/>
              <a:ext cx="309960" cy="4068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1320" y="3969089"/>
                <a:ext cx="417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14:cNvPr>
              <p14:cNvContentPartPr/>
              <p14:nvPr/>
            </p14:nvContentPartPr>
            <p14:xfrm>
              <a:off x="4051840" y="4991129"/>
              <a:ext cx="361080" cy="2808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840" y="4883489"/>
                <a:ext cx="468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14:cNvPr>
              <p14:cNvContentPartPr/>
              <p14:nvPr/>
            </p14:nvContentPartPr>
            <p14:xfrm>
              <a:off x="4076680" y="6341849"/>
              <a:ext cx="864360" cy="17280"/>
            </p14:xfrm>
          </p:contentPart>
        </mc:Choice>
        <mc:Fallback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040" y="6233849"/>
                <a:ext cx="9720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Post </a:t>
            </a:r>
            <a:r>
              <a:rPr lang="en-US" dirty="0" err="1"/>
              <a:t>Hocs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BE0F-0C79-5B70-E8DC-2A377FB3C9F6}"/>
              </a:ext>
            </a:extLst>
          </p:cNvPr>
          <p:cNvSpPr txBox="1"/>
          <p:nvPr/>
        </p:nvSpPr>
        <p:spPr>
          <a:xfrm>
            <a:off x="533399" y="1078456"/>
            <a:ext cx="109152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Post </a:t>
            </a:r>
            <a:r>
              <a:rPr lang="en-US" sz="2000" dirty="0" err="1">
                <a:solidFill>
                  <a:schemeClr val="bg1"/>
                </a:solidFill>
              </a:rPr>
              <a:t>Hocs</a:t>
            </a:r>
            <a:r>
              <a:rPr lang="en-US" sz="2000" dirty="0">
                <a:solidFill>
                  <a:schemeClr val="bg1"/>
                </a:solidFill>
              </a:rPr>
              <a:t> Interpretation - absolute value of 2 or more is significantly different than the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parents with high school or less, more participants earn $30k or less than expected and less participants earn more than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parents with some college/associates degree, less participants earn $30K or less than expected but just barely.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parents with Bachelors degree, less participants earn $30k or less than expected and more earn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For parents with a post grad degree, less participants earn $30K than expected and more participants earn $150K or more than expected.</a:t>
            </a:r>
          </a:p>
        </p:txBody>
      </p:sp>
    </p:spTree>
    <p:extLst>
      <p:ext uri="{BB962C8B-B14F-4D97-AF65-F5344CB8AC3E}">
        <p14:creationId xmlns:p14="http://schemas.microsoft.com/office/powerpoint/2010/main" val="29600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14:cNvPr>
              <p14:cNvContentPartPr/>
              <p14:nvPr/>
            </p14:nvContentPartPr>
            <p14:xfrm>
              <a:off x="2868880" y="3374009"/>
              <a:ext cx="4249800" cy="526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59880" y="3365369"/>
                <a:ext cx="426744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6C3AB-C0B9-72A3-A926-39FA3D3995A9}"/>
              </a:ext>
            </a:extLst>
          </p:cNvPr>
          <p:cNvGrpSpPr/>
          <p:nvPr/>
        </p:nvGrpSpPr>
        <p:grpSpPr>
          <a:xfrm>
            <a:off x="6945880" y="3338729"/>
            <a:ext cx="152280" cy="117360"/>
            <a:chOff x="6945880" y="3338729"/>
            <a:chExt cx="152280" cy="1173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14:cNvPr>
                <p14:cNvContentPartPr/>
                <p14:nvPr/>
              </p14:nvContentPartPr>
              <p14:xfrm>
                <a:off x="6945880" y="3338729"/>
                <a:ext cx="152280" cy="900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6880" y="3329729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14:cNvPr>
                <p14:cNvContentPartPr/>
                <p14:nvPr/>
              </p14:nvContentPartPr>
              <p14:xfrm>
                <a:off x="7012840" y="3376169"/>
                <a:ext cx="68400" cy="79920"/>
              </p14:xfrm>
            </p:contentPart>
          </mc:Choice>
          <mc:Fallback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840" y="3367529"/>
                  <a:ext cx="860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</a:rPr>
              <a:t>P values = 2e-16</a:t>
            </a:r>
          </a:p>
        </p:txBody>
      </p: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Q5. How does the </a:t>
            </a:r>
            <a:r>
              <a:rPr lang="en-US" dirty="0" err="1"/>
              <a:t>FWBscore</a:t>
            </a:r>
            <a:r>
              <a:rPr lang="en-US" dirty="0"/>
              <a:t> compare between the top third and bottom third income brackets?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576D32C-CE43-542F-9AE9-72E84294B2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6715" y="1623637"/>
            <a:ext cx="7932941" cy="5056563"/>
          </a:xfrm>
          <a:prstGeom prst="rect">
            <a:avLst/>
          </a:prstGeom>
        </p:spPr>
      </p:pic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6613C9B-0F06-C92D-B04A-C16ED3DE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96110"/>
              </p:ext>
            </p:extLst>
          </p:nvPr>
        </p:nvGraphicFramePr>
        <p:xfrm>
          <a:off x="8374878" y="4394675"/>
          <a:ext cx="35962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7">
                  <a:extLst>
                    <a:ext uri="{9D8B030D-6E8A-4147-A177-3AD203B41FA5}">
                      <a16:colId xmlns:a16="http://schemas.microsoft.com/office/drawing/2014/main" val="25175678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1649766228"/>
                    </a:ext>
                  </a:extLst>
                </a:gridCol>
                <a:gridCol w="1057003">
                  <a:extLst>
                    <a:ext uri="{9D8B030D-6E8A-4147-A177-3AD203B41FA5}">
                      <a16:colId xmlns:a16="http://schemas.microsoft.com/office/drawing/2014/main" val="2662081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7A260-BA23-53D0-7990-B92D7BD28ACC}"/>
              </a:ext>
            </a:extLst>
          </p:cNvPr>
          <p:cNvSpPr txBox="1"/>
          <p:nvPr/>
        </p:nvSpPr>
        <p:spPr>
          <a:xfrm>
            <a:off x="8309656" y="3762221"/>
            <a:ext cx="23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Financial Well-being score by income</a:t>
            </a:r>
          </a:p>
        </p:txBody>
      </p:sp>
    </p:spTree>
    <p:extLst>
      <p:ext uri="{BB962C8B-B14F-4D97-AF65-F5344CB8AC3E}">
        <p14:creationId xmlns:p14="http://schemas.microsoft.com/office/powerpoint/2010/main" val="38663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23698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chemeClr val="bg1"/>
                </a:solidFill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663" y="3110672"/>
            <a:ext cx="8049748" cy="350568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</a:t>
            </a:r>
            <a:r>
              <a:rPr lang="en-US" sz="2400" b="1" dirty="0" err="1">
                <a:solidFill>
                  <a:schemeClr val="bg1"/>
                </a:solidFill>
              </a:rPr>
              <a:t>Cont</a:t>
            </a:r>
            <a:r>
              <a:rPr lang="en-US" sz="2400" b="1" dirty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Q1 there is a positive medium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Q2 there is a positive medium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Q3 the higher the level of education of the parents, the higher the participants income. The lower the level of education of the parents the lower the participants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Q5 participants in the top third income bracket have higher Financial Well-being score compared to the participants in the bottom third income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Q6 predicting the Financial Well-being score based on the selected variables is not as accurate as I hoped. Accuracy ranged between 73-78%.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800" b="1" u="sng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668" y="2602278"/>
            <a:ext cx="4945598" cy="1243584"/>
          </a:xfrm>
        </p:spPr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444500" y="1799250"/>
            <a:ext cx="101591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Based on the p value being less than .05, PAREDUC influences the </a:t>
            </a:r>
            <a:r>
              <a:rPr lang="en-US" sz="1800" dirty="0" err="1">
                <a:solidFill>
                  <a:schemeClr val="bg1"/>
                </a:solidFill>
              </a:rPr>
              <a:t>PPINCIMPr</a:t>
            </a:r>
            <a:r>
              <a:rPr lang="en-US" sz="1800" dirty="0">
                <a:solidFill>
                  <a:schemeClr val="bg1"/>
                </a:solidFill>
              </a:rPr>
              <a:t> - participant's income.</a:t>
            </a: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800" b="1" u="sng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/>
              <a:t>Previous Education:  Computer Science Bachelor’s Degree &amp; MIS</a:t>
            </a:r>
          </a:p>
          <a:p>
            <a:r>
              <a:rPr lang="en-US" sz="1800" dirty="0"/>
              <a:t>Previous Employment:  US Air Force (Active Duty &amp; Civilian)</a:t>
            </a:r>
          </a:p>
          <a:p>
            <a:r>
              <a:rPr lang="en-US" sz="1800" dirty="0"/>
              <a:t>Current Employment: Software Developer (SQL) – </a:t>
            </a:r>
            <a:r>
              <a:rPr lang="en-US" sz="1800" dirty="0" err="1"/>
              <a:t>CyraCom</a:t>
            </a:r>
            <a:r>
              <a:rPr lang="en-US" sz="1800" dirty="0"/>
              <a:t> International Language Solutions</a:t>
            </a:r>
          </a:p>
          <a:p>
            <a:r>
              <a:rPr lang="en-US" sz="1800" dirty="0"/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800" b="1" u="sng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32" y="1241289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892123"/>
            <a:ext cx="6718300" cy="28291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More specifically, an individual’s financial well-being corresponds to the extent to which the individual feels that he or she: </a:t>
            </a:r>
          </a:p>
          <a:p>
            <a:r>
              <a:rPr lang="en-US" sz="1800" dirty="0"/>
              <a:t>(1) has control of day-to-day and month-to-month finances; </a:t>
            </a:r>
          </a:p>
          <a:p>
            <a:r>
              <a:rPr lang="en-US" sz="1800" dirty="0"/>
              <a:t>(2) has the capacity to absorb a financial shock; </a:t>
            </a:r>
          </a:p>
          <a:p>
            <a:r>
              <a:rPr lang="en-US" sz="1800" dirty="0"/>
              <a:t>(3) is on track to meet financial goals; and </a:t>
            </a:r>
          </a:p>
          <a:p>
            <a:r>
              <a:rPr lang="en-US" sz="1800" dirty="0"/>
              <a:t>(4) has the freedom to make choices that allow enjoyment of life.</a:t>
            </a:r>
          </a:p>
          <a:p>
            <a:endParaRPr lang="en-US" sz="1800" dirty="0"/>
          </a:p>
          <a:p>
            <a:pPr marL="0" indent="0">
              <a:buNone/>
            </a:pPr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522215" y="143338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Arial" panose="020B0604020202020204" pitchFamily="34" charset="0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800" b="1" u="sng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000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1701</TotalTime>
  <Words>1303</Words>
  <Application>Microsoft Office PowerPoint</Application>
  <PresentationFormat>Widescreen</PresentationFormat>
  <Paragraphs>233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Georgia</vt:lpstr>
      <vt:lpstr>Helvetica Neue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How is Financial Well-Being measured?</vt:lpstr>
      <vt:lpstr>How’s the Financial Well-being scores distributed?</vt:lpstr>
      <vt:lpstr>How’s the Financial skill scale scores distributed?</vt:lpstr>
      <vt:lpstr>Methods Used</vt:lpstr>
      <vt:lpstr>Agenda</vt:lpstr>
      <vt:lpstr>Results</vt:lpstr>
      <vt:lpstr>Q1. How does the Financial Skill score correlate to the Financial Wellness scale score?</vt:lpstr>
      <vt:lpstr>Q1 Cont…</vt:lpstr>
      <vt:lpstr>Q2. How does FS1_7 "I know how to make myself save" correlate to SAVINGSRANGES “how much money do you have in savings today”?</vt:lpstr>
      <vt:lpstr>Q3. How does PAREDUC Influence current income PPINCIMP?</vt:lpstr>
      <vt:lpstr>Q3 Cont… Independent Chi-Square Analysis – Crosstable</vt:lpstr>
      <vt:lpstr>Q3 Cont… Independent Chi-Square Analysis – Post Hocs</vt:lpstr>
      <vt:lpstr>Q4. Is there a difference in PPINCIMP based on whether the participant sets FINGOALS or not?</vt:lpstr>
      <vt:lpstr>Q5. How does the FWBscore compare between the top third and bottom third income brackets?</vt:lpstr>
      <vt:lpstr>PowerPoint Presentation</vt:lpstr>
      <vt:lpstr>Q6 Cont…</vt:lpstr>
      <vt:lpstr>PowerPoint Presentation</vt:lpstr>
      <vt:lpstr>Agenda</vt:lpstr>
      <vt:lpstr>Summary</vt:lpstr>
      <vt:lpstr>Agenda</vt:lpstr>
      <vt:lpstr>Conclusions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</cp:lastModifiedBy>
  <cp:revision>66</cp:revision>
  <dcterms:created xsi:type="dcterms:W3CDTF">2022-09-06T03:42:28Z</dcterms:created>
  <dcterms:modified xsi:type="dcterms:W3CDTF">2022-09-12T01:50:32Z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